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13"/>
    <p:restoredTop sz="76436"/>
  </p:normalViewPr>
  <p:slideViewPr>
    <p:cSldViewPr snapToGrid="0">
      <p:cViewPr varScale="1">
        <p:scale>
          <a:sx n="88" d="100"/>
          <a:sy n="88" d="100"/>
        </p:scale>
        <p:origin x="4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61320-54AF-4D48-84F8-414232348215}" type="datetimeFigureOut">
              <a:rPr lang="en-US" smtClean="0"/>
              <a:t>6/16/24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7D358-089A-5849-838D-D60C8B6A74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912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Being the Official Apparel Sponsor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505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World cup started in 1991.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6833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“Excellence Defined,” contains references to memorable events in both organizations' histories, appealing to sports fans who appreciate the work of dedicated athletes with different custom-made products. 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- Events that connection the consumer to the products 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-Pop-up stores with the athletes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–Small sided games with athletes to engage together to give content for the other campaign both connect the fans to the soccer/products 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- </a:t>
            </a:r>
            <a:r>
              <a:rPr lang="en-US" sz="1800" dirty="0"/>
              <a:t>Custom-designed jerseys and apparel</a:t>
            </a:r>
          </a:p>
          <a:p>
            <a:r>
              <a:rPr lang="en-US" sz="1800" dirty="0"/>
              <a:t>-Appeals to older and younger generations</a:t>
            </a:r>
          </a:p>
          <a:p>
            <a:endParaRPr lang="en-US" sz="1800" b="0" i="0" u="none" strike="noStrike" dirty="0">
              <a:solidFill>
                <a:srgbClr val="0E101A"/>
              </a:solidFill>
              <a:effectLst/>
              <a:latin typeface="Times New Roman" panose="02020603050405020304" pitchFamily="18" charset="0"/>
            </a:endParaRPr>
          </a:p>
          <a:p>
            <a:endParaRPr lang="en-US" sz="1800" b="0" i="0" u="none" strike="noStrike" dirty="0">
              <a:solidFill>
                <a:srgbClr val="0E101A"/>
              </a:solidFill>
              <a:effectLst/>
              <a:latin typeface="Times New Roman" panose="02020603050405020304" pitchFamily="18" charset="0"/>
            </a:endParaRP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“Unstoppable Together,” as this enlightens the experiences of the players of the USWNT hence making socially conscious consumers feel a deeper and emotional connection with the brand.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-Social media campaign that will bring a more personable and marketable for the consumer</a:t>
            </a:r>
          </a:p>
          <a:p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-Other foundations and working with the already sponsored athletes  </a:t>
            </a:r>
          </a:p>
          <a:p>
            <a:endParaRPr lang="en-US" sz="1800" b="0" i="0" u="none" strike="noStrike" dirty="0">
              <a:solidFill>
                <a:srgbClr val="0E101A"/>
              </a:solidFill>
              <a:effectLst/>
              <a:latin typeface="Times New Roman" panose="02020603050405020304" pitchFamily="18" charset="0"/>
            </a:endParaRPr>
          </a:p>
          <a:p>
            <a:r>
              <a:rPr lang="en-US" sz="2800" b="0" i="0" dirty="0">
                <a:solidFill>
                  <a:srgbClr val="E8E8E8"/>
                </a:solidFill>
                <a:effectLst/>
                <a:latin typeface="Google Sans"/>
              </a:rPr>
              <a:t>At the the heart of the 10-year, $100 million Black Community Commitment, announced by Michael Jordan and Jordan Brand in 2020, is a desire to take action where it is needed most. donate to charities and causes in their hometowns and communities.</a:t>
            </a:r>
            <a:endParaRPr lang="en-US" sz="1800" b="0" i="0" u="none" strike="noStrike" dirty="0">
              <a:solidFill>
                <a:srgbClr val="0E101A"/>
              </a:solidFill>
              <a:effectLst/>
              <a:latin typeface="Times New Roman" panose="02020603050405020304" pitchFamily="18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651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campaign references historic achievements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4771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NWSL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14242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Sales Data: </a:t>
            </a:r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Sales of merchandise and apparel that bear images of the sponsors.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b="1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Engagement Metrics: </a:t>
            </a:r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It would involve tracking the number of social media mentions and posts, website traffic, and interaction with online advertising and promotions. </a:t>
            </a:r>
          </a:p>
          <a:p>
            <a:r>
              <a:rPr lang="en-US" sz="1800" b="1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Brand Awareness: </a:t>
            </a:r>
            <a:r>
              <a:rPr lang="en-US" sz="1800" b="0" i="0" u="none" strike="noStrike" dirty="0">
                <a:solidFill>
                  <a:srgbClr val="0E101A"/>
                </a:solidFill>
                <a:effectLst/>
                <a:latin typeface="Times New Roman" panose="02020603050405020304" pitchFamily="18" charset="0"/>
              </a:rPr>
              <a:t>The study of the general attitude and opinions of the consumers towards a given product through survey and test groups.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7D358-089A-5849-838D-D60C8B6A740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7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4503C-E329-E5DC-F48E-30FBDB02CA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A8887A-55ED-5B13-BCB6-C2ED31EE1A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F6C021-75A2-C6B8-D58D-4497A5471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97EA61-2251-DE8D-F0F9-A83E0EF64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39E469-D784-F64B-E1A2-20EEC65F67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262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14718-E651-E14A-D28D-512EBD531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9C5B77-36B8-513C-13DC-4091068F5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B9DE3D-2210-DC44-2343-D5997C155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4B4416-83CE-29FF-8012-A422CB848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F99D13-B8C1-9F41-CD2B-18764122E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38813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D5C11C-877C-6867-028F-81D1841B9F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B927F1-9007-1460-BDF8-BC894266A3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BF926-7E98-DB54-4D56-3FFECEA5F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B25FEE-463C-0764-2282-D43267DFF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52FB6E-F4BE-D446-06A7-031E0D5E2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111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3DBB36-178E-C52B-E686-04CE730FC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8599DA-C4FA-87FC-8751-7999B37BD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57456F-00B0-982B-5E94-8073485AC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951CB2-39EA-E9F9-3738-75E84895E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332CB2-A696-233E-8DEC-FB6D9F4E7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9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46C2F-DBDE-8E5F-EAD4-F74744DF5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5A05C3-676B-FF6B-6354-663327E1F2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A66D5-AE63-334E-984C-076388E413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539971-D48B-7E9A-5A3C-08D44885E2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BAD8F2-B74C-0040-FCCA-0642DA22C8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1720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10013-3A62-54A9-8A91-97B2D18C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D60862-A451-B515-BDF5-F792A531AB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5B0D32-3B47-CC19-46D7-6C8568A139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B130B7F-469D-5444-9397-98823B883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56D2B-3442-E7A1-FE03-03D4F47D0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DFB8F7-1916-4943-5533-40D0740EA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3447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62B8B4-C11C-5004-ECFF-9AE10AF15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598255E-E988-CCC1-7716-1AF3103B8F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647190B-B4E6-181C-5EC9-36027F0C3B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80123A-0008-260C-267F-2A1FCDFB3A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207A01B-5FED-9F7B-B97D-46473B1D96B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8180EC-5736-7DA3-1FB5-44F3F4D7A8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47F057A-9555-6C31-B67B-1D73D066A5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1AD640-3BEE-66DB-17C7-BB9A741D5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196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68880-AE41-1B16-1477-7108F5820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AEC2B3B-24D1-703D-F108-1E1471B2C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E1C83A-DE0A-8166-6E28-49E6E4293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60AADF-E3B2-09A5-E0A2-B962D7657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5672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290E4F6-9810-E402-5A71-70531DE836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406D33-0957-AC68-615A-699DBC918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465D47-199C-E55E-D370-F39EDAA9CC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6869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C1A60-C4CA-3D03-BFBA-7927B05254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C1206-212A-6473-875B-584A27D42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9F4B88-2CD5-4330-9B0F-0CAB8E7D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627134-B43B-C46D-99A0-C6C0BC153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736B78-A90B-9F8B-47B3-2BF4F205F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7E9366-031B-B492-FE77-94B022402A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002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4C989-25BB-80DD-2810-976C27BA27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59E29A7-F48D-3E92-A053-E752B7112E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039E7F4-EDB2-6884-C295-21B713718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5EFEA1-7ECB-8DF0-72AF-0ED45EFDC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A10E2DD-BCEB-7B0E-D034-4F25AA786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812696-C92B-DE40-8618-EA1910460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249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BFA121-5845-5E7E-238C-5CD514A39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83BDA-50E9-396C-7F8E-F7BC2A8BC4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C923E-892A-9264-91C1-C2BAB6C81B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494661-D4BA-7745-A27C-3C00B3BDB7D7}" type="datetimeFigureOut">
              <a:rPr lang="en-US" smtClean="0"/>
              <a:t>6/15/24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21EE8-12B2-F574-1D5E-A1AC47F29B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EC2D42-75D6-CE38-F225-77903FFE1C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DE230B-905D-9A46-8231-353696303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14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1" name="Rectangle 1050">
            <a:extLst>
              <a:ext uri="{FF2B5EF4-FFF2-40B4-BE49-F238E27FC236}">
                <a16:creationId xmlns:a16="http://schemas.microsoft.com/office/drawing/2014/main" id="{932495F0-C5CB-4823-AE70-EED61EBAB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C28085-80FE-696F-0895-2C8AAC89CD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182" y="1143000"/>
            <a:ext cx="6390275" cy="2898648"/>
          </a:xfrm>
        </p:spPr>
        <p:txBody>
          <a:bodyPr>
            <a:normAutofit/>
          </a:bodyPr>
          <a:lstStyle/>
          <a:p>
            <a:pPr algn="l"/>
            <a:r>
              <a:rPr lang="en-US" sz="5000" dirty="0"/>
              <a:t>Strategic Partnership: Jordan Brand &amp; USWNT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09527E-942C-3555-8589-0F0BE051E5B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183" y="4407408"/>
            <a:ext cx="4846320" cy="1335024"/>
          </a:xfrm>
        </p:spPr>
        <p:txBody>
          <a:bodyPr>
            <a:normAutofit/>
          </a:bodyPr>
          <a:lstStyle/>
          <a:p>
            <a:pPr algn="l"/>
            <a:r>
              <a:rPr lang="en-US"/>
              <a:t>By Logan Wright </a:t>
            </a:r>
          </a:p>
        </p:txBody>
      </p:sp>
      <p:sp>
        <p:nvSpPr>
          <p:cNvPr id="1052" name="Rectangle 1051">
            <a:extLst>
              <a:ext uri="{FF2B5EF4-FFF2-40B4-BE49-F238E27FC236}">
                <a16:creationId xmlns:a16="http://schemas.microsoft.com/office/drawing/2014/main" id="{CB8B9C25-D80D-48EC-B83A-231219A80C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82975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pic>
        <p:nvPicPr>
          <p:cNvPr id="1034" name="Picture 10" descr="Air Jordan - Wikipedia">
            <a:extLst>
              <a:ext uri="{FF2B5EF4-FFF2-40B4-BE49-F238E27FC236}">
                <a16:creationId xmlns:a16="http://schemas.microsoft.com/office/drawing/2014/main" id="{0AEAEA8B-732D-3AD4-2BF7-AEEC596521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09526" y="191959"/>
            <a:ext cx="3143860" cy="314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601CC70B-8875-45A1-8AFD-7D546E3C0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53897" y="4177748"/>
            <a:ext cx="4824407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6" name="Picture 12" descr="U.S. Soccer WNT (@uswnt) • Instagram photos and videos">
            <a:extLst>
              <a:ext uri="{FF2B5EF4-FFF2-40B4-BE49-F238E27FC236}">
                <a16:creationId xmlns:a16="http://schemas.microsoft.com/office/drawing/2014/main" id="{06685A60-5025-E9EC-C54D-D6AA22D4A2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409526" y="3522180"/>
            <a:ext cx="3143861" cy="3143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AutoShape 4" descr="Air Jordan - Wikipedia">
            <a:extLst>
              <a:ext uri="{FF2B5EF4-FFF2-40B4-BE49-F238E27FC236}">
                <a16:creationId xmlns:a16="http://schemas.microsoft.com/office/drawing/2014/main" id="{636E397E-61BE-8CA4-4086-A3A53D6A37B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2644588" cy="2644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9775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85D403-D211-7B70-B9C8-A010479CC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Introduction:</a:t>
            </a:r>
          </a:p>
        </p:txBody>
      </p:sp>
      <p:sp>
        <p:nvSpPr>
          <p:cNvPr id="205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D7D147-0F29-D835-CAD6-B8B767330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900" dirty="0"/>
              <a:t>USWNT achievements: 4 World Cup titles, 9 Gold Cups, 6 She-Believe Cup </a:t>
            </a:r>
          </a:p>
          <a:p>
            <a:r>
              <a:rPr lang="en-US" sz="1900" dirty="0"/>
              <a:t>Growth of women's soccer globally</a:t>
            </a:r>
          </a:p>
          <a:p>
            <a:r>
              <a:rPr lang="en-US" sz="1900" dirty="0"/>
              <a:t>2019 viewership: 54% male, 46% female</a:t>
            </a:r>
          </a:p>
          <a:p>
            <a:r>
              <a:rPr lang="en-US" sz="1900" dirty="0"/>
              <a:t>2019 Women's World Cup viewership: 1.12 billion</a:t>
            </a:r>
          </a:p>
          <a:p>
            <a:r>
              <a:rPr lang="en-US" sz="1900" dirty="0"/>
              <a:t>Partnership potential: Shared values of excellence and social activism</a:t>
            </a:r>
          </a:p>
        </p:txBody>
      </p:sp>
      <p:pic>
        <p:nvPicPr>
          <p:cNvPr id="2050" name="Picture 2" descr="USWNT advances through World Cup group stage with 0-0 draw against Portugal  - SoccerWire">
            <a:extLst>
              <a:ext uri="{FF2B5EF4-FFF2-40B4-BE49-F238E27FC236}">
                <a16:creationId xmlns:a16="http://schemas.microsoft.com/office/drawing/2014/main" id="{E15F7044-65C9-939D-4841-D34A2CAD43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89" r="17791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72710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7" name="Rectangle 3086">
            <a:extLst>
              <a:ext uri="{FF2B5EF4-FFF2-40B4-BE49-F238E27FC236}">
                <a16:creationId xmlns:a16="http://schemas.microsoft.com/office/drawing/2014/main" id="{2C61293E-6EBE-43EF-A52C-9BEBFD7679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FA8850-0DBD-968B-BBBD-C2CE5E80B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7762" y="329184"/>
            <a:ext cx="6251110" cy="1783080"/>
          </a:xfrm>
        </p:spPr>
        <p:txBody>
          <a:bodyPr anchor="b">
            <a:normAutofit/>
          </a:bodyPr>
          <a:lstStyle/>
          <a:p>
            <a:r>
              <a:rPr lang="en-US" sz="5400"/>
              <a:t>Positioning Jordan Brand with USWNT</a:t>
            </a:r>
          </a:p>
        </p:txBody>
      </p:sp>
      <p:pic>
        <p:nvPicPr>
          <p:cNvPr id="3074" name="Picture 2" descr="U.S. Women's National Team Players Association – OOSA">
            <a:extLst>
              <a:ext uri="{FF2B5EF4-FFF2-40B4-BE49-F238E27FC236}">
                <a16:creationId xmlns:a16="http://schemas.microsoft.com/office/drawing/2014/main" id="{F20F1A46-6FA6-4D1B-1A2D-7DACE0278C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8" r="5468"/>
          <a:stretch/>
        </p:blipFill>
        <p:spPr bwMode="auto">
          <a:xfrm>
            <a:off x="1" y="10"/>
            <a:ext cx="4657344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89" name="sketchy line">
            <a:extLst>
              <a:ext uri="{FF2B5EF4-FFF2-40B4-BE49-F238E27FC236}">
                <a16:creationId xmlns:a16="http://schemas.microsoft.com/office/drawing/2014/main" id="{21540236-BFD5-4A9D-8840-4703E7F768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297762" y="2374947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CBF352-134A-E187-F759-A0971C1578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97762" y="2706624"/>
            <a:ext cx="6251110" cy="3483864"/>
          </a:xfrm>
        </p:spPr>
        <p:txBody>
          <a:bodyPr>
            <a:normAutofit/>
          </a:bodyPr>
          <a:lstStyle/>
          <a:p>
            <a:r>
              <a:rPr lang="en-US" sz="2200" dirty="0"/>
              <a:t>Aligning themes: excellence, leadership, and competitive spirit</a:t>
            </a:r>
          </a:p>
          <a:p>
            <a:r>
              <a:rPr lang="en-US" sz="2200" dirty="0"/>
              <a:t>Associated with the Nike brand </a:t>
            </a:r>
          </a:p>
          <a:p>
            <a:r>
              <a:rPr lang="en-US" sz="2200" dirty="0"/>
              <a:t>Joint campaigns: "Excellence Defined” and ”Unstoppable Together”</a:t>
            </a:r>
          </a:p>
          <a:p>
            <a:r>
              <a:rPr lang="en-US" sz="2200" dirty="0"/>
              <a:t>Appeals to multiple generations </a:t>
            </a:r>
          </a:p>
          <a:p>
            <a:r>
              <a:rPr lang="en-US" sz="2200" dirty="0"/>
              <a:t>Highlighting USWNT's activism aligns with Jordan Brand’s leadership in social justice</a:t>
            </a:r>
          </a:p>
        </p:txBody>
      </p:sp>
    </p:spTree>
    <p:extLst>
      <p:ext uri="{BB962C8B-B14F-4D97-AF65-F5344CB8AC3E}">
        <p14:creationId xmlns:p14="http://schemas.microsoft.com/office/powerpoint/2010/main" val="2132413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115" name="Rectangle 4114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14D39D-3FB9-C727-D445-0993A77C24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4800" dirty="0"/>
              <a:t>Capturing the Spirit</a:t>
            </a:r>
          </a:p>
        </p:txBody>
      </p:sp>
      <p:sp>
        <p:nvSpPr>
          <p:cNvPr id="411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970AB9-BBCA-F775-978E-8CB2E07F2C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"Excellence Defined" campaign references historic achievements</a:t>
            </a:r>
          </a:p>
          <a:p>
            <a:pPr lvl="1"/>
            <a:r>
              <a:rPr lang="en-US" sz="1800" dirty="0"/>
              <a:t>Custom-designed jerseys and apparel</a:t>
            </a:r>
          </a:p>
          <a:p>
            <a:pPr lvl="1"/>
            <a:r>
              <a:rPr lang="en-US" sz="1800" dirty="0"/>
              <a:t>Appeals to older and younger generations</a:t>
            </a:r>
          </a:p>
          <a:p>
            <a:r>
              <a:rPr lang="en-US" sz="2200" dirty="0"/>
              <a:t>"Unstoppable Together" to humanize players and connect with socially conscious consumers</a:t>
            </a:r>
          </a:p>
          <a:p>
            <a:pPr lvl="1"/>
            <a:r>
              <a:rPr lang="en-US" sz="1800" dirty="0"/>
              <a:t>Small-sided games played with the team and signed athletes</a:t>
            </a:r>
          </a:p>
          <a:p>
            <a:pPr lvl="1"/>
            <a:r>
              <a:rPr lang="en-US" sz="1800" dirty="0"/>
              <a:t>Use of influencers </a:t>
            </a:r>
          </a:p>
          <a:p>
            <a:pPr lvl="1"/>
            <a:r>
              <a:rPr lang="en-US" sz="1800" dirty="0"/>
              <a:t>Capitalize on consumer trends</a:t>
            </a:r>
          </a:p>
        </p:txBody>
      </p:sp>
      <p:pic>
        <p:nvPicPr>
          <p:cNvPr id="4100" name="Picture 4" descr="Soccer Small Sided Games (SSGs) | Soccer Coaching">
            <a:extLst>
              <a:ext uri="{FF2B5EF4-FFF2-40B4-BE49-F238E27FC236}">
                <a16:creationId xmlns:a16="http://schemas.microsoft.com/office/drawing/2014/main" id="{80FC6387-F9AC-0F18-740B-FB1EBD6208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3840" y="614103"/>
            <a:ext cx="4014216" cy="2860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 descr="Social Media Icons Vector Art, Icons, and Graphics for Free Download">
            <a:extLst>
              <a:ext uri="{FF2B5EF4-FFF2-40B4-BE49-F238E27FC236}">
                <a16:creationId xmlns:a16="http://schemas.microsoft.com/office/drawing/2014/main" id="{2BA1BAC5-E97E-F42D-15AE-BBF94B1FBE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63840" y="4168347"/>
            <a:ext cx="3995928" cy="19979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5514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140" name="Rectangle 5139">
            <a:extLst>
              <a:ext uri="{FF2B5EF4-FFF2-40B4-BE49-F238E27FC236}">
                <a16:creationId xmlns:a16="http://schemas.microsoft.com/office/drawing/2014/main" id="{394842B0-684D-44CC-B4BC-D13331CFD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09B971-F0EE-FF62-B08B-8684ABFF17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9184"/>
            <a:ext cx="6894576" cy="1783080"/>
          </a:xfrm>
        </p:spPr>
        <p:txBody>
          <a:bodyPr anchor="b">
            <a:normAutofit/>
          </a:bodyPr>
          <a:lstStyle/>
          <a:p>
            <a:r>
              <a:rPr lang="en-US" sz="4000" dirty="0"/>
              <a:t>Leveraging Existing Partnerships</a:t>
            </a:r>
          </a:p>
        </p:txBody>
      </p:sp>
      <p:sp>
        <p:nvSpPr>
          <p:cNvPr id="5141" name="sketch line">
            <a:extLst>
              <a:ext uri="{FF2B5EF4-FFF2-40B4-BE49-F238E27FC236}">
                <a16:creationId xmlns:a16="http://schemas.microsoft.com/office/drawing/2014/main" id="{4C2A3DC3-F495-4B99-9FF3-3FB30D6323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D688B0-C3CD-865A-99D0-F80697B720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706624"/>
            <a:ext cx="6894576" cy="3483864"/>
          </a:xfrm>
        </p:spPr>
        <p:txBody>
          <a:bodyPr>
            <a:normAutofit/>
          </a:bodyPr>
          <a:lstStyle/>
          <a:p>
            <a:r>
              <a:rPr lang="en-US" sz="2200" dirty="0"/>
              <a:t>Involving existing Jordan Brand athletes: Luka </a:t>
            </a:r>
            <a:r>
              <a:rPr lang="en-US" sz="2200" dirty="0" err="1"/>
              <a:t>Dončić</a:t>
            </a:r>
            <a:r>
              <a:rPr lang="en-US" sz="2200" dirty="0"/>
              <a:t>, Billie </a:t>
            </a:r>
            <a:r>
              <a:rPr lang="en-US" sz="2200" dirty="0" err="1"/>
              <a:t>Eilish</a:t>
            </a:r>
            <a:r>
              <a:rPr lang="en-US" sz="2200" dirty="0"/>
              <a:t>, and WNBA athletes</a:t>
            </a:r>
          </a:p>
          <a:p>
            <a:r>
              <a:rPr lang="en-US" sz="2200" dirty="0"/>
              <a:t>Cross-promotion with WNBA and USWNT</a:t>
            </a:r>
          </a:p>
          <a:p>
            <a:r>
              <a:rPr lang="en-US" sz="2200" dirty="0"/>
              <a:t>Highlighting partnership through social media and media platforms</a:t>
            </a:r>
          </a:p>
        </p:txBody>
      </p:sp>
      <p:pic>
        <p:nvPicPr>
          <p:cNvPr id="5122" name="Picture 2" descr="He's the Most Clutch Player in the NBA Playoffs. He Learned It From the  Biggest Club in Soccer. - WSJ">
            <a:extLst>
              <a:ext uri="{FF2B5EF4-FFF2-40B4-BE49-F238E27FC236}">
                <a16:creationId xmlns:a16="http://schemas.microsoft.com/office/drawing/2014/main" id="{A9BD95BF-9DAD-A8AC-F831-EB4A948DCD4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8"/>
          <a:stretch/>
        </p:blipFill>
        <p:spPr bwMode="auto">
          <a:xfrm>
            <a:off x="8156454" y="-7"/>
            <a:ext cx="4035547" cy="4178808"/>
          </a:xfrm>
          <a:custGeom>
            <a:avLst/>
            <a:gdLst/>
            <a:ahLst/>
            <a:cxnLst/>
            <a:rect l="l" t="t" r="r" b="b"/>
            <a:pathLst>
              <a:path w="4035547" h="4178808">
                <a:moveTo>
                  <a:pt x="14988" y="0"/>
                </a:moveTo>
                <a:lnTo>
                  <a:pt x="4035547" y="0"/>
                </a:lnTo>
                <a:lnTo>
                  <a:pt x="4035547" y="4161794"/>
                </a:lnTo>
                <a:lnTo>
                  <a:pt x="3918602" y="4164199"/>
                </a:lnTo>
                <a:cubicBezTo>
                  <a:pt x="3673497" y="4178956"/>
                  <a:pt x="3428120" y="4172295"/>
                  <a:pt x="3183014" y="4175560"/>
                </a:cubicBezTo>
                <a:cubicBezTo>
                  <a:pt x="2855121" y="4180001"/>
                  <a:pt x="2527499" y="4168639"/>
                  <a:pt x="2199742" y="4167595"/>
                </a:cubicBezTo>
                <a:cubicBezTo>
                  <a:pt x="2132562" y="4167334"/>
                  <a:pt x="2065110" y="4170729"/>
                  <a:pt x="1998202" y="4175952"/>
                </a:cubicBezTo>
                <a:cubicBezTo>
                  <a:pt x="1905507" y="4183005"/>
                  <a:pt x="1814033" y="4174124"/>
                  <a:pt x="1722153" y="4165766"/>
                </a:cubicBezTo>
                <a:cubicBezTo>
                  <a:pt x="1611407" y="4155711"/>
                  <a:pt x="1500933" y="4164591"/>
                  <a:pt x="1390867" y="4176214"/>
                </a:cubicBezTo>
                <a:lnTo>
                  <a:pt x="1348076" y="4178808"/>
                </a:lnTo>
                <a:lnTo>
                  <a:pt x="597587" y="4178808"/>
                </a:lnTo>
                <a:lnTo>
                  <a:pt x="507890" y="4175773"/>
                </a:lnTo>
                <a:cubicBezTo>
                  <a:pt x="403218" y="4174810"/>
                  <a:pt x="298546" y="4175691"/>
                  <a:pt x="193840" y="4176214"/>
                </a:cubicBezTo>
                <a:lnTo>
                  <a:pt x="2757" y="4175742"/>
                </a:lnTo>
                <a:lnTo>
                  <a:pt x="2810" y="4034870"/>
                </a:lnTo>
                <a:cubicBezTo>
                  <a:pt x="5629" y="3979851"/>
                  <a:pt x="10539" y="3924896"/>
                  <a:pt x="15416" y="3870068"/>
                </a:cubicBezTo>
                <a:cubicBezTo>
                  <a:pt x="23018" y="3799731"/>
                  <a:pt x="25045" y="3728899"/>
                  <a:pt x="21498" y="3658244"/>
                </a:cubicBezTo>
                <a:cubicBezTo>
                  <a:pt x="17063" y="3602147"/>
                  <a:pt x="10095" y="3546050"/>
                  <a:pt x="8828" y="3489953"/>
                </a:cubicBezTo>
                <a:cubicBezTo>
                  <a:pt x="6548" y="3389688"/>
                  <a:pt x="7434" y="3289424"/>
                  <a:pt x="13262" y="3189160"/>
                </a:cubicBezTo>
                <a:cubicBezTo>
                  <a:pt x="16176" y="3138901"/>
                  <a:pt x="20864" y="3089150"/>
                  <a:pt x="22891" y="3038510"/>
                </a:cubicBezTo>
                <a:cubicBezTo>
                  <a:pt x="24918" y="2987870"/>
                  <a:pt x="28973" y="2936723"/>
                  <a:pt x="17444" y="2887098"/>
                </a:cubicBezTo>
                <a:cubicBezTo>
                  <a:pt x="-2068" y="2802699"/>
                  <a:pt x="12249" y="2718680"/>
                  <a:pt x="16430" y="2634534"/>
                </a:cubicBezTo>
                <a:cubicBezTo>
                  <a:pt x="18964" y="2582244"/>
                  <a:pt x="34168" y="2528685"/>
                  <a:pt x="20738" y="2477919"/>
                </a:cubicBezTo>
                <a:cubicBezTo>
                  <a:pt x="-421" y="2398342"/>
                  <a:pt x="13389" y="2320415"/>
                  <a:pt x="20738" y="2242107"/>
                </a:cubicBezTo>
                <a:cubicBezTo>
                  <a:pt x="29213" y="2168001"/>
                  <a:pt x="27718" y="2093082"/>
                  <a:pt x="16303" y="2019369"/>
                </a:cubicBezTo>
                <a:cubicBezTo>
                  <a:pt x="1986" y="1946239"/>
                  <a:pt x="1986" y="1871028"/>
                  <a:pt x="16303" y="1797899"/>
                </a:cubicBezTo>
                <a:cubicBezTo>
                  <a:pt x="28162" y="1737537"/>
                  <a:pt x="29530" y="1675589"/>
                  <a:pt x="20357" y="1614758"/>
                </a:cubicBezTo>
                <a:cubicBezTo>
                  <a:pt x="14149" y="1571226"/>
                  <a:pt x="3000" y="1527947"/>
                  <a:pt x="1480" y="1484415"/>
                </a:cubicBezTo>
                <a:cubicBezTo>
                  <a:pt x="-1662" y="1393377"/>
                  <a:pt x="200" y="1302238"/>
                  <a:pt x="7055" y="1211417"/>
                </a:cubicBezTo>
                <a:cubicBezTo>
                  <a:pt x="15036" y="1107980"/>
                  <a:pt x="30366" y="1004923"/>
                  <a:pt x="19724" y="900725"/>
                </a:cubicBezTo>
                <a:cubicBezTo>
                  <a:pt x="16050" y="864934"/>
                  <a:pt x="8575" y="829270"/>
                  <a:pt x="7815" y="793353"/>
                </a:cubicBezTo>
                <a:cubicBezTo>
                  <a:pt x="6168" y="726087"/>
                  <a:pt x="5407" y="659710"/>
                  <a:pt x="9208" y="590286"/>
                </a:cubicBezTo>
                <a:cubicBezTo>
                  <a:pt x="13009" y="520863"/>
                  <a:pt x="27452" y="450424"/>
                  <a:pt x="17697" y="382270"/>
                </a:cubicBezTo>
                <a:cubicBezTo>
                  <a:pt x="7941" y="314115"/>
                  <a:pt x="14276" y="247103"/>
                  <a:pt x="20611" y="180218"/>
                </a:cubicBezTo>
                <a:cubicBezTo>
                  <a:pt x="23652" y="148426"/>
                  <a:pt x="25711" y="116982"/>
                  <a:pt x="25156" y="8566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Nike and Michael Jordan release portrait series spotlighting WNBA players |  CNN">
            <a:extLst>
              <a:ext uri="{FF2B5EF4-FFF2-40B4-BE49-F238E27FC236}">
                <a16:creationId xmlns:a16="http://schemas.microsoft.com/office/drawing/2014/main" id="{CD32FB1F-1712-5539-B5A1-C3CE8CFD81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 b="8559"/>
          <a:stretch/>
        </p:blipFill>
        <p:spPr bwMode="auto">
          <a:xfrm>
            <a:off x="8144356" y="4267201"/>
            <a:ext cx="4047645" cy="2590808"/>
          </a:xfrm>
          <a:custGeom>
            <a:avLst/>
            <a:gdLst/>
            <a:ahLst/>
            <a:cxnLst/>
            <a:rect l="l" t="t" r="r" b="b"/>
            <a:pathLst>
              <a:path w="4047645" h="2495811">
                <a:moveTo>
                  <a:pt x="2441891" y="4"/>
                </a:moveTo>
                <a:cubicBezTo>
                  <a:pt x="2489381" y="-78"/>
                  <a:pt x="2536882" y="1163"/>
                  <a:pt x="2584383" y="4428"/>
                </a:cubicBezTo>
                <a:cubicBezTo>
                  <a:pt x="2744314" y="17813"/>
                  <a:pt x="2904989" y="21079"/>
                  <a:pt x="3065367" y="14222"/>
                </a:cubicBezTo>
                <a:cubicBezTo>
                  <a:pt x="3194244" y="5694"/>
                  <a:pt x="3323514" y="4206"/>
                  <a:pt x="3452568" y="9782"/>
                </a:cubicBezTo>
                <a:cubicBezTo>
                  <a:pt x="3572813" y="16442"/>
                  <a:pt x="3693059" y="23233"/>
                  <a:pt x="3813712" y="19315"/>
                </a:cubicBezTo>
                <a:cubicBezTo>
                  <a:pt x="3861755" y="17748"/>
                  <a:pt x="3909121" y="15789"/>
                  <a:pt x="3956758" y="13177"/>
                </a:cubicBezTo>
                <a:lnTo>
                  <a:pt x="4047645" y="9696"/>
                </a:lnTo>
                <a:lnTo>
                  <a:pt x="4047645" y="2495811"/>
                </a:lnTo>
                <a:lnTo>
                  <a:pt x="28177" y="2495811"/>
                </a:lnTo>
                <a:lnTo>
                  <a:pt x="28782" y="2485852"/>
                </a:lnTo>
                <a:cubicBezTo>
                  <a:pt x="31911" y="2365446"/>
                  <a:pt x="35027" y="2245002"/>
                  <a:pt x="38157" y="2124521"/>
                </a:cubicBezTo>
                <a:cubicBezTo>
                  <a:pt x="38284" y="2119444"/>
                  <a:pt x="39171" y="2114494"/>
                  <a:pt x="39171" y="2109417"/>
                </a:cubicBezTo>
                <a:cubicBezTo>
                  <a:pt x="48166" y="1995573"/>
                  <a:pt x="53107" y="1881729"/>
                  <a:pt x="18899" y="1770550"/>
                </a:cubicBezTo>
                <a:cubicBezTo>
                  <a:pt x="15871" y="1760104"/>
                  <a:pt x="14262" y="1749304"/>
                  <a:pt x="14084" y="1738440"/>
                </a:cubicBezTo>
                <a:cubicBezTo>
                  <a:pt x="12413" y="1641514"/>
                  <a:pt x="16644" y="1544587"/>
                  <a:pt x="26754" y="1448181"/>
                </a:cubicBezTo>
                <a:cubicBezTo>
                  <a:pt x="31949" y="1389038"/>
                  <a:pt x="26754" y="1329006"/>
                  <a:pt x="43478" y="1270498"/>
                </a:cubicBezTo>
                <a:cubicBezTo>
                  <a:pt x="50864" y="1241421"/>
                  <a:pt x="55109" y="1211634"/>
                  <a:pt x="56147" y="1181656"/>
                </a:cubicBezTo>
                <a:cubicBezTo>
                  <a:pt x="59948" y="1109060"/>
                  <a:pt x="38537" y="1040779"/>
                  <a:pt x="18139" y="972244"/>
                </a:cubicBezTo>
                <a:cubicBezTo>
                  <a:pt x="7370" y="935945"/>
                  <a:pt x="-5426" y="898886"/>
                  <a:pt x="2429" y="860811"/>
                </a:cubicBezTo>
                <a:cubicBezTo>
                  <a:pt x="16707" y="802251"/>
                  <a:pt x="24854" y="742359"/>
                  <a:pt x="26754" y="682112"/>
                </a:cubicBezTo>
                <a:cubicBezTo>
                  <a:pt x="26754" y="639468"/>
                  <a:pt x="16365" y="597712"/>
                  <a:pt x="20039" y="555195"/>
                </a:cubicBezTo>
                <a:cubicBezTo>
                  <a:pt x="28211" y="472712"/>
                  <a:pt x="30238" y="389734"/>
                  <a:pt x="26121" y="306946"/>
                </a:cubicBezTo>
                <a:cubicBezTo>
                  <a:pt x="26095" y="273846"/>
                  <a:pt x="29846" y="240848"/>
                  <a:pt x="37270" y="208585"/>
                </a:cubicBezTo>
                <a:cubicBezTo>
                  <a:pt x="46506" y="151651"/>
                  <a:pt x="48419" y="93777"/>
                  <a:pt x="42971" y="36360"/>
                </a:cubicBezTo>
                <a:lnTo>
                  <a:pt x="38853" y="8429"/>
                </a:lnTo>
                <a:lnTo>
                  <a:pt x="56649" y="7824"/>
                </a:lnTo>
                <a:cubicBezTo>
                  <a:pt x="210497" y="-156"/>
                  <a:pt x="364754" y="3162"/>
                  <a:pt x="518087" y="17748"/>
                </a:cubicBezTo>
                <a:cubicBezTo>
                  <a:pt x="626567" y="25440"/>
                  <a:pt x="735534" y="24213"/>
                  <a:pt x="843809" y="14092"/>
                </a:cubicBezTo>
                <a:cubicBezTo>
                  <a:pt x="1042499" y="-1711"/>
                  <a:pt x="1240782" y="10958"/>
                  <a:pt x="1439065" y="21666"/>
                </a:cubicBezTo>
                <a:cubicBezTo>
                  <a:pt x="1631105" y="32113"/>
                  <a:pt x="1823010" y="24408"/>
                  <a:pt x="2015050" y="17487"/>
                </a:cubicBezTo>
                <a:cubicBezTo>
                  <a:pt x="2157045" y="12394"/>
                  <a:pt x="2299420" y="249"/>
                  <a:pt x="2441891" y="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8746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178" name="Rectangle 6177">
            <a:extLst>
              <a:ext uri="{FF2B5EF4-FFF2-40B4-BE49-F238E27FC236}">
                <a16:creationId xmlns:a16="http://schemas.microsoft.com/office/drawing/2014/main" id="{6804CCDD-88C7-4B43-A381-F2D8DAF62B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B02388-C7E8-A2F8-A80A-868A9EB2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365124"/>
            <a:ext cx="5221224" cy="2066544"/>
          </a:xfrm>
        </p:spPr>
        <p:txBody>
          <a:bodyPr anchor="b">
            <a:normAutofit/>
          </a:bodyPr>
          <a:lstStyle/>
          <a:p>
            <a:r>
              <a:rPr lang="en-US" sz="5400"/>
              <a:t>Targeting Future Collaborations</a:t>
            </a:r>
          </a:p>
        </p:txBody>
      </p:sp>
      <p:pic>
        <p:nvPicPr>
          <p:cNvPr id="6146" name="Picture 2" descr="USWNT's Sophia Smith Dedicates World Cup Goal to Late Teammate Katie Meyer">
            <a:extLst>
              <a:ext uri="{FF2B5EF4-FFF2-40B4-BE49-F238E27FC236}">
                <a16:creationId xmlns:a16="http://schemas.microsoft.com/office/drawing/2014/main" id="{53D4BE4B-58F8-723E-0163-E169F092E5F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499" r="14591" b="5"/>
          <a:stretch/>
        </p:blipFill>
        <p:spPr bwMode="auto">
          <a:xfrm>
            <a:off x="6394317" y="4"/>
            <a:ext cx="2757736" cy="2524633"/>
          </a:xfrm>
          <a:custGeom>
            <a:avLst/>
            <a:gdLst/>
            <a:ahLst/>
            <a:cxnLst/>
            <a:rect l="l" t="t" r="r" b="b"/>
            <a:pathLst>
              <a:path w="2757736" h="2524633">
                <a:moveTo>
                  <a:pt x="21123" y="0"/>
                </a:moveTo>
                <a:lnTo>
                  <a:pt x="2731055" y="0"/>
                </a:lnTo>
                <a:lnTo>
                  <a:pt x="2730838" y="5093"/>
                </a:lnTo>
                <a:cubicBezTo>
                  <a:pt x="2730487" y="45377"/>
                  <a:pt x="2732295" y="85646"/>
                  <a:pt x="2738658" y="125789"/>
                </a:cubicBezTo>
                <a:cubicBezTo>
                  <a:pt x="2756621" y="238377"/>
                  <a:pt x="2761924" y="352450"/>
                  <a:pt x="2754463" y="466085"/>
                </a:cubicBezTo>
                <a:cubicBezTo>
                  <a:pt x="2744150" y="620982"/>
                  <a:pt x="2730085" y="775628"/>
                  <a:pt x="2725799" y="930904"/>
                </a:cubicBezTo>
                <a:cubicBezTo>
                  <a:pt x="2721780" y="1082146"/>
                  <a:pt x="2734774" y="1233389"/>
                  <a:pt x="2744685" y="1383875"/>
                </a:cubicBezTo>
                <a:cubicBezTo>
                  <a:pt x="2759152" y="1603429"/>
                  <a:pt x="2748838" y="1823108"/>
                  <a:pt x="2739863" y="2042788"/>
                </a:cubicBezTo>
                <a:cubicBezTo>
                  <a:pt x="2736448" y="2125925"/>
                  <a:pt x="2737930" y="2209061"/>
                  <a:pt x="2740205" y="2292197"/>
                </a:cubicBezTo>
                <a:lnTo>
                  <a:pt x="2744484" y="2501376"/>
                </a:lnTo>
                <a:lnTo>
                  <a:pt x="2513574" y="2517337"/>
                </a:lnTo>
                <a:cubicBezTo>
                  <a:pt x="2415696" y="2521959"/>
                  <a:pt x="2317754" y="2524358"/>
                  <a:pt x="2219717" y="2524288"/>
                </a:cubicBezTo>
                <a:cubicBezTo>
                  <a:pt x="2139473" y="2526009"/>
                  <a:pt x="2059213" y="2521297"/>
                  <a:pt x="1979578" y="2510176"/>
                </a:cubicBezTo>
                <a:cubicBezTo>
                  <a:pt x="1865287" y="2491406"/>
                  <a:pt x="1749852" y="2477294"/>
                  <a:pt x="1633783" y="2489008"/>
                </a:cubicBezTo>
                <a:cubicBezTo>
                  <a:pt x="1553779" y="2497192"/>
                  <a:pt x="1473902" y="2501991"/>
                  <a:pt x="1393517" y="2501709"/>
                </a:cubicBezTo>
                <a:cubicBezTo>
                  <a:pt x="1208744" y="2501709"/>
                  <a:pt x="1023847" y="2500016"/>
                  <a:pt x="839074" y="2503543"/>
                </a:cubicBezTo>
                <a:cubicBezTo>
                  <a:pt x="674622" y="2506648"/>
                  <a:pt x="510804" y="2513421"/>
                  <a:pt x="346224" y="2496346"/>
                </a:cubicBezTo>
                <a:cubicBezTo>
                  <a:pt x="285491" y="2490066"/>
                  <a:pt x="224679" y="2485859"/>
                  <a:pt x="163814" y="2483127"/>
                </a:cubicBezTo>
                <a:lnTo>
                  <a:pt x="18517" y="2479653"/>
                </a:lnTo>
                <a:lnTo>
                  <a:pt x="18260" y="2465175"/>
                </a:lnTo>
                <a:cubicBezTo>
                  <a:pt x="17160" y="2423362"/>
                  <a:pt x="16458" y="2381580"/>
                  <a:pt x="22836" y="2339990"/>
                </a:cubicBezTo>
                <a:cubicBezTo>
                  <a:pt x="31895" y="2273000"/>
                  <a:pt x="32239" y="2205116"/>
                  <a:pt x="23857" y="2138036"/>
                </a:cubicBezTo>
                <a:cubicBezTo>
                  <a:pt x="8778" y="2011225"/>
                  <a:pt x="9721" y="1883023"/>
                  <a:pt x="26663" y="1756454"/>
                </a:cubicBezTo>
                <a:cubicBezTo>
                  <a:pt x="37125" y="1682587"/>
                  <a:pt x="43121" y="1606552"/>
                  <a:pt x="24367" y="1534088"/>
                </a:cubicBezTo>
                <a:cubicBezTo>
                  <a:pt x="-19775" y="1363773"/>
                  <a:pt x="5996" y="1193203"/>
                  <a:pt x="24367" y="1023781"/>
                </a:cubicBezTo>
                <a:cubicBezTo>
                  <a:pt x="35530" y="932794"/>
                  <a:pt x="35786" y="840798"/>
                  <a:pt x="25133" y="749747"/>
                </a:cubicBezTo>
                <a:cubicBezTo>
                  <a:pt x="6226" y="615268"/>
                  <a:pt x="2577" y="479090"/>
                  <a:pt x="14289" y="343797"/>
                </a:cubicBezTo>
                <a:cubicBezTo>
                  <a:pt x="24877" y="233188"/>
                  <a:pt x="35339" y="122324"/>
                  <a:pt x="22581" y="10822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 descr="NWSL News, Stats, Scores - ESPN">
            <a:extLst>
              <a:ext uri="{FF2B5EF4-FFF2-40B4-BE49-F238E27FC236}">
                <a16:creationId xmlns:a16="http://schemas.microsoft.com/office/drawing/2014/main" id="{D8606BD2-95EF-FF03-11C9-B6186665912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83" r="-4" b="5068"/>
          <a:stretch/>
        </p:blipFill>
        <p:spPr bwMode="auto">
          <a:xfrm>
            <a:off x="9339374" y="1"/>
            <a:ext cx="2852627" cy="2520152"/>
          </a:xfrm>
          <a:custGeom>
            <a:avLst/>
            <a:gdLst/>
            <a:ahLst/>
            <a:cxnLst/>
            <a:rect l="l" t="t" r="r" b="b"/>
            <a:pathLst>
              <a:path w="2852627" h="2520152">
                <a:moveTo>
                  <a:pt x="10064" y="0"/>
                </a:moveTo>
                <a:lnTo>
                  <a:pt x="2852627" y="0"/>
                </a:lnTo>
                <a:lnTo>
                  <a:pt x="2852627" y="2486586"/>
                </a:lnTo>
                <a:lnTo>
                  <a:pt x="2722923" y="2488164"/>
                </a:lnTo>
                <a:cubicBezTo>
                  <a:pt x="2674488" y="2490004"/>
                  <a:pt x="2626073" y="2493170"/>
                  <a:pt x="2577690" y="2497898"/>
                </a:cubicBezTo>
                <a:cubicBezTo>
                  <a:pt x="2399458" y="2512970"/>
                  <a:pt x="2220528" y="2515143"/>
                  <a:pt x="2042042" y="2504390"/>
                </a:cubicBezTo>
                <a:cubicBezTo>
                  <a:pt x="1880764" y="2496911"/>
                  <a:pt x="1719740" y="2478563"/>
                  <a:pt x="1558080" y="2494228"/>
                </a:cubicBezTo>
                <a:cubicBezTo>
                  <a:pt x="1502460" y="2499592"/>
                  <a:pt x="1447854" y="2512575"/>
                  <a:pt x="1391850" y="2515538"/>
                </a:cubicBezTo>
                <a:cubicBezTo>
                  <a:pt x="1129488" y="2529651"/>
                  <a:pt x="868014" y="2508482"/>
                  <a:pt x="606540" y="2491124"/>
                </a:cubicBezTo>
                <a:cubicBezTo>
                  <a:pt x="511296" y="2484774"/>
                  <a:pt x="416054" y="2477012"/>
                  <a:pt x="320810" y="2494370"/>
                </a:cubicBezTo>
                <a:cubicBezTo>
                  <a:pt x="240438" y="2508129"/>
                  <a:pt x="158860" y="2510966"/>
                  <a:pt x="77878" y="2502837"/>
                </a:cubicBezTo>
                <a:lnTo>
                  <a:pt x="9154" y="2498029"/>
                </a:lnTo>
                <a:lnTo>
                  <a:pt x="8320" y="2462991"/>
                </a:lnTo>
                <a:cubicBezTo>
                  <a:pt x="6579" y="2338090"/>
                  <a:pt x="-9495" y="2212684"/>
                  <a:pt x="8320" y="2088414"/>
                </a:cubicBezTo>
                <a:cubicBezTo>
                  <a:pt x="37454" y="1869137"/>
                  <a:pt x="41459" y="1647554"/>
                  <a:pt x="20242" y="1427484"/>
                </a:cubicBezTo>
                <a:cubicBezTo>
                  <a:pt x="-386" y="1179282"/>
                  <a:pt x="-1860" y="930008"/>
                  <a:pt x="15822" y="681605"/>
                </a:cubicBezTo>
                <a:cubicBezTo>
                  <a:pt x="28413" y="497593"/>
                  <a:pt x="37789" y="313203"/>
                  <a:pt x="26537" y="128561"/>
                </a:cubicBezTo>
                <a:cubicBezTo>
                  <a:pt x="24327" y="93208"/>
                  <a:pt x="18400" y="58296"/>
                  <a:pt x="12757" y="23416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180" name="sketch line">
            <a:extLst>
              <a:ext uri="{FF2B5EF4-FFF2-40B4-BE49-F238E27FC236}">
                <a16:creationId xmlns:a16="http://schemas.microsoft.com/office/drawing/2014/main" id="{BBECEAC1-4BBC-4815-B44E-D9B231A3FC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520" y="260986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9BA447-6F99-CDAB-7FF8-5C0725DEA8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2648" y="2843784"/>
            <a:ext cx="5221224" cy="3328416"/>
          </a:xfrm>
        </p:spPr>
        <p:txBody>
          <a:bodyPr>
            <a:normAutofit/>
          </a:bodyPr>
          <a:lstStyle/>
          <a:p>
            <a:r>
              <a:rPr lang="en-US" sz="2200"/>
              <a:t>Collaborations with promising players: Sophia Smith, Naomi Girma</a:t>
            </a:r>
          </a:p>
          <a:p>
            <a:r>
              <a:rPr lang="en-US" sz="2200"/>
              <a:t>Partnerships with NWSL and Women's Sports Foundation finding synergy</a:t>
            </a:r>
          </a:p>
          <a:p>
            <a:r>
              <a:rPr lang="en-US" sz="2200"/>
              <a:t>Enhancing impact through advertisement specifically through WNBA and Football media coverage from ESPN and streaming services</a:t>
            </a:r>
          </a:p>
        </p:txBody>
      </p:sp>
      <p:pic>
        <p:nvPicPr>
          <p:cNvPr id="6150" name="Picture 6" descr="PHOTOS: Advertising Is Starting to Take Over Basketball Courts and Hockey  Rinks - Business Insider">
            <a:extLst>
              <a:ext uri="{FF2B5EF4-FFF2-40B4-BE49-F238E27FC236}">
                <a16:creationId xmlns:a16="http://schemas.microsoft.com/office/drawing/2014/main" id="{0AD31C4B-77E0-1844-7B13-F2616F4D2D3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97" r="7592" b="2"/>
          <a:stretch/>
        </p:blipFill>
        <p:spPr bwMode="auto">
          <a:xfrm>
            <a:off x="6388701" y="2716074"/>
            <a:ext cx="5803299" cy="4141924"/>
          </a:xfrm>
          <a:custGeom>
            <a:avLst/>
            <a:gdLst/>
            <a:ahLst/>
            <a:cxnLst/>
            <a:rect l="l" t="t" r="r" b="b"/>
            <a:pathLst>
              <a:path w="5803299" h="4141924">
                <a:moveTo>
                  <a:pt x="4086182" y="1329"/>
                </a:moveTo>
                <a:cubicBezTo>
                  <a:pt x="4156698" y="-1238"/>
                  <a:pt x="4227324" y="-85"/>
                  <a:pt x="4297823" y="4799"/>
                </a:cubicBezTo>
                <a:cubicBezTo>
                  <a:pt x="4587107" y="19899"/>
                  <a:pt x="4876647" y="16089"/>
                  <a:pt x="5166059" y="27661"/>
                </a:cubicBezTo>
                <a:cubicBezTo>
                  <a:pt x="5261555" y="31612"/>
                  <a:pt x="5356545" y="10444"/>
                  <a:pt x="5451787" y="9315"/>
                </a:cubicBezTo>
                <a:cubicBezTo>
                  <a:pt x="5565889" y="7904"/>
                  <a:pt x="5680275" y="12949"/>
                  <a:pt x="5794837" y="16636"/>
                </a:cubicBezTo>
                <a:lnTo>
                  <a:pt x="5803299" y="16810"/>
                </a:lnTo>
                <a:lnTo>
                  <a:pt x="5803299" y="4141924"/>
                </a:lnTo>
                <a:lnTo>
                  <a:pt x="25520" y="4141924"/>
                </a:lnTo>
                <a:lnTo>
                  <a:pt x="38276" y="3985509"/>
                </a:lnTo>
                <a:cubicBezTo>
                  <a:pt x="68779" y="3844294"/>
                  <a:pt x="65552" y="3697862"/>
                  <a:pt x="28835" y="3558127"/>
                </a:cubicBezTo>
                <a:cubicBezTo>
                  <a:pt x="-4463" y="3426468"/>
                  <a:pt x="-11352" y="3294426"/>
                  <a:pt x="21053" y="3161618"/>
                </a:cubicBezTo>
                <a:cubicBezTo>
                  <a:pt x="51646" y="3038188"/>
                  <a:pt x="50153" y="2908978"/>
                  <a:pt x="16716" y="2786288"/>
                </a:cubicBezTo>
                <a:cubicBezTo>
                  <a:pt x="9316" y="2754521"/>
                  <a:pt x="4787" y="2722155"/>
                  <a:pt x="3192" y="2689584"/>
                </a:cubicBezTo>
                <a:cubicBezTo>
                  <a:pt x="-6887" y="2570683"/>
                  <a:pt x="10081" y="2453440"/>
                  <a:pt x="24242" y="2335942"/>
                </a:cubicBezTo>
                <a:cubicBezTo>
                  <a:pt x="33683" y="2261054"/>
                  <a:pt x="48099" y="2185401"/>
                  <a:pt x="24242" y="2111279"/>
                </a:cubicBezTo>
                <a:cubicBezTo>
                  <a:pt x="7899" y="2059623"/>
                  <a:pt x="4264" y="2004791"/>
                  <a:pt x="13654" y="1951426"/>
                </a:cubicBezTo>
                <a:cubicBezTo>
                  <a:pt x="29486" y="1856713"/>
                  <a:pt x="32790" y="1760329"/>
                  <a:pt x="23477" y="1664761"/>
                </a:cubicBezTo>
                <a:cubicBezTo>
                  <a:pt x="17328" y="1601751"/>
                  <a:pt x="18272" y="1538243"/>
                  <a:pt x="26284" y="1475437"/>
                </a:cubicBezTo>
                <a:cubicBezTo>
                  <a:pt x="36872" y="1390981"/>
                  <a:pt x="53330" y="1304994"/>
                  <a:pt x="33300" y="1220284"/>
                </a:cubicBezTo>
                <a:cubicBezTo>
                  <a:pt x="1406" y="1085690"/>
                  <a:pt x="7785" y="951224"/>
                  <a:pt x="20543" y="815610"/>
                </a:cubicBezTo>
                <a:cubicBezTo>
                  <a:pt x="30111" y="714697"/>
                  <a:pt x="40700" y="612636"/>
                  <a:pt x="21563" y="510574"/>
                </a:cubicBezTo>
                <a:cubicBezTo>
                  <a:pt x="13335" y="463218"/>
                  <a:pt x="13335" y="414790"/>
                  <a:pt x="21563" y="367433"/>
                </a:cubicBezTo>
                <a:cubicBezTo>
                  <a:pt x="31514" y="303645"/>
                  <a:pt x="40955" y="240494"/>
                  <a:pt x="28197" y="176068"/>
                </a:cubicBezTo>
                <a:cubicBezTo>
                  <a:pt x="22584" y="148001"/>
                  <a:pt x="18374" y="119679"/>
                  <a:pt x="15439" y="91357"/>
                </a:cubicBezTo>
                <a:lnTo>
                  <a:pt x="13471" y="15444"/>
                </a:lnTo>
                <a:lnTo>
                  <a:pt x="161497" y="23093"/>
                </a:lnTo>
                <a:cubicBezTo>
                  <a:pt x="242184" y="25544"/>
                  <a:pt x="322886" y="25615"/>
                  <a:pt x="403652" y="21310"/>
                </a:cubicBezTo>
                <a:cubicBezTo>
                  <a:pt x="579090" y="9611"/>
                  <a:pt x="755048" y="12123"/>
                  <a:pt x="930155" y="28790"/>
                </a:cubicBezTo>
                <a:cubicBezTo>
                  <a:pt x="934727" y="29284"/>
                  <a:pt x="939871" y="27908"/>
                  <a:pt x="944744" y="27978"/>
                </a:cubicBezTo>
                <a:lnTo>
                  <a:pt x="944756" y="27986"/>
                </a:lnTo>
                <a:lnTo>
                  <a:pt x="949368" y="27641"/>
                </a:lnTo>
                <a:lnTo>
                  <a:pt x="981805" y="30065"/>
                </a:lnTo>
                <a:lnTo>
                  <a:pt x="983936" y="28984"/>
                </a:lnTo>
                <a:cubicBezTo>
                  <a:pt x="988825" y="29108"/>
                  <a:pt x="993905" y="30625"/>
                  <a:pt x="998603" y="30483"/>
                </a:cubicBezTo>
                <a:cubicBezTo>
                  <a:pt x="1047368" y="29496"/>
                  <a:pt x="1096133" y="30483"/>
                  <a:pt x="1144770" y="25121"/>
                </a:cubicBezTo>
                <a:cubicBezTo>
                  <a:pt x="1267037" y="10007"/>
                  <a:pt x="1390204" y="6041"/>
                  <a:pt x="1513043" y="13266"/>
                </a:cubicBezTo>
                <a:cubicBezTo>
                  <a:pt x="1691465" y="24557"/>
                  <a:pt x="1870141" y="31472"/>
                  <a:pt x="2048943" y="16089"/>
                </a:cubicBezTo>
                <a:cubicBezTo>
                  <a:pt x="2150537" y="7480"/>
                  <a:pt x="2252129" y="-1693"/>
                  <a:pt x="2353721" y="10161"/>
                </a:cubicBezTo>
                <a:cubicBezTo>
                  <a:pt x="2440545" y="21000"/>
                  <a:pt x="2528079" y="22750"/>
                  <a:pt x="2615195" y="15383"/>
                </a:cubicBezTo>
                <a:cubicBezTo>
                  <a:pt x="2710489" y="8045"/>
                  <a:pt x="2806139" y="8045"/>
                  <a:pt x="2901433" y="15383"/>
                </a:cubicBezTo>
                <a:cubicBezTo>
                  <a:pt x="2992739" y="21029"/>
                  <a:pt x="3084299" y="30483"/>
                  <a:pt x="3175351" y="20323"/>
                </a:cubicBezTo>
                <a:cubicBezTo>
                  <a:pt x="3303357" y="6210"/>
                  <a:pt x="3430983" y="10867"/>
                  <a:pt x="3558737" y="19476"/>
                </a:cubicBezTo>
                <a:cubicBezTo>
                  <a:pt x="3664265" y="26532"/>
                  <a:pt x="3770177" y="36834"/>
                  <a:pt x="3875197" y="20181"/>
                </a:cubicBezTo>
                <a:cubicBezTo>
                  <a:pt x="3945258" y="10183"/>
                  <a:pt x="4015665" y="3895"/>
                  <a:pt x="4086182" y="1329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2509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75" name="Rectangle 717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841A88F-949A-5924-051A-E8A122BA7C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anchor="b">
            <a:normAutofit/>
          </a:bodyPr>
          <a:lstStyle/>
          <a:p>
            <a:r>
              <a:rPr lang="en-US" sz="5400"/>
              <a:t>Engaging Consumers</a:t>
            </a:r>
          </a:p>
        </p:txBody>
      </p:sp>
      <p:sp>
        <p:nvSpPr>
          <p:cNvPr id="7177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42C8FB-AF1A-D18F-BA58-DD7B66CE39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80" y="2872899"/>
            <a:ext cx="4243589" cy="3320668"/>
          </a:xfrm>
        </p:spPr>
        <p:txBody>
          <a:bodyPr>
            <a:normAutofit/>
          </a:bodyPr>
          <a:lstStyle/>
          <a:p>
            <a:r>
              <a:rPr lang="en-US" sz="1700" dirty="0"/>
              <a:t>Interactive events: Small-sided games, pop-up locations</a:t>
            </a:r>
          </a:p>
          <a:p>
            <a:r>
              <a:rPr lang="en-US" sz="1700" dirty="0"/>
              <a:t>Exclusive USWNT apparel and footwear (Excellence Defined)</a:t>
            </a:r>
          </a:p>
          <a:p>
            <a:r>
              <a:rPr lang="en-US" sz="1700" dirty="0"/>
              <a:t>Social media campaigns on Instagram and TikTok (Unstoppable Together)</a:t>
            </a:r>
          </a:p>
          <a:p>
            <a:r>
              <a:rPr lang="en-US" sz="1700" dirty="0"/>
              <a:t>Fan challenges and behind-the-scenes videos</a:t>
            </a:r>
          </a:p>
          <a:p>
            <a:r>
              <a:rPr lang="en-US" sz="1700" dirty="0"/>
              <a:t>Exciting fans for national team events and the partnership</a:t>
            </a:r>
          </a:p>
          <a:p>
            <a:endParaRPr lang="en-US" sz="1700" dirty="0"/>
          </a:p>
        </p:txBody>
      </p:sp>
      <p:pic>
        <p:nvPicPr>
          <p:cNvPr id="7170" name="Picture 2" descr="USWNT 2022 Nike Jersey Shoot - Behind The Scenes">
            <a:extLst>
              <a:ext uri="{FF2B5EF4-FFF2-40B4-BE49-F238E27FC236}">
                <a16:creationId xmlns:a16="http://schemas.microsoft.com/office/drawing/2014/main" id="{84574689-212B-B909-B39A-9654DB4580A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52" r="15728"/>
          <a:stretch/>
        </p:blipFill>
        <p:spPr bwMode="auto"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80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269" name="Rectangle 9268">
            <a:extLst>
              <a:ext uri="{FF2B5EF4-FFF2-40B4-BE49-F238E27FC236}">
                <a16:creationId xmlns:a16="http://schemas.microsoft.com/office/drawing/2014/main" id="{8F7AFB9A-7364-478C-B48B-8523CDD9AE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270" name="Freeform: Shape 9249">
            <a:extLst>
              <a:ext uri="{FF2B5EF4-FFF2-40B4-BE49-F238E27FC236}">
                <a16:creationId xmlns:a16="http://schemas.microsoft.com/office/drawing/2014/main" id="{36678033-86B6-40E6-BE90-78D8ED4E3A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6096002" cy="6858000"/>
          </a:xfrm>
          <a:custGeom>
            <a:avLst/>
            <a:gdLst>
              <a:gd name="connsiteX0" fmla="*/ 0 w 6096002"/>
              <a:gd name="connsiteY0" fmla="*/ 0 h 6858000"/>
              <a:gd name="connsiteX1" fmla="*/ 4885967 w 6096002"/>
              <a:gd name="connsiteY1" fmla="*/ 0 h 6858000"/>
              <a:gd name="connsiteX2" fmla="*/ 4946007 w 6096002"/>
              <a:gd name="connsiteY2" fmla="*/ 69271 h 6858000"/>
              <a:gd name="connsiteX3" fmla="*/ 6096002 w 6096002"/>
              <a:gd name="connsiteY3" fmla="*/ 3429000 h 6858000"/>
              <a:gd name="connsiteX4" fmla="*/ 4946007 w 6096002"/>
              <a:gd name="connsiteY4" fmla="*/ 6788730 h 6858000"/>
              <a:gd name="connsiteX5" fmla="*/ 4885967 w 6096002"/>
              <a:gd name="connsiteY5" fmla="*/ 6858000 h 6858000"/>
              <a:gd name="connsiteX6" fmla="*/ 0 w 609600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96002" h="6858000">
                <a:moveTo>
                  <a:pt x="0" y="0"/>
                </a:moveTo>
                <a:lnTo>
                  <a:pt x="4885967" y="0"/>
                </a:lnTo>
                <a:lnTo>
                  <a:pt x="4946007" y="69271"/>
                </a:lnTo>
                <a:cubicBezTo>
                  <a:pt x="5656533" y="929100"/>
                  <a:pt x="6096002" y="2116944"/>
                  <a:pt x="6096002" y="3429000"/>
                </a:cubicBezTo>
                <a:cubicBezTo>
                  <a:pt x="6096002" y="4741056"/>
                  <a:pt x="5656533" y="5928900"/>
                  <a:pt x="4946007" y="6788730"/>
                </a:cubicBezTo>
                <a:lnTo>
                  <a:pt x="4885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9271" name="Freeform: Shape 9251">
            <a:extLst>
              <a:ext uri="{FF2B5EF4-FFF2-40B4-BE49-F238E27FC236}">
                <a16:creationId xmlns:a16="http://schemas.microsoft.com/office/drawing/2014/main" id="{D2542E1A-076E-4A34-BB67-2BF961754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85370" cy="6858000"/>
          </a:xfrm>
          <a:custGeom>
            <a:avLst/>
            <a:gdLst>
              <a:gd name="connsiteX0" fmla="*/ 0 w 6085370"/>
              <a:gd name="connsiteY0" fmla="*/ 0 h 6858000"/>
              <a:gd name="connsiteX1" fmla="*/ 4875335 w 6085370"/>
              <a:gd name="connsiteY1" fmla="*/ 0 h 6858000"/>
              <a:gd name="connsiteX2" fmla="*/ 4935375 w 6085370"/>
              <a:gd name="connsiteY2" fmla="*/ 69271 h 6858000"/>
              <a:gd name="connsiteX3" fmla="*/ 6085370 w 6085370"/>
              <a:gd name="connsiteY3" fmla="*/ 3429000 h 6858000"/>
              <a:gd name="connsiteX4" fmla="*/ 4935375 w 6085370"/>
              <a:gd name="connsiteY4" fmla="*/ 6788730 h 6858000"/>
              <a:gd name="connsiteX5" fmla="*/ 4875335 w 6085370"/>
              <a:gd name="connsiteY5" fmla="*/ 6858000 h 6858000"/>
              <a:gd name="connsiteX6" fmla="*/ 0 w 60853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85370" h="6858000">
                <a:moveTo>
                  <a:pt x="0" y="0"/>
                </a:moveTo>
                <a:lnTo>
                  <a:pt x="4875335" y="0"/>
                </a:lnTo>
                <a:lnTo>
                  <a:pt x="4935375" y="69271"/>
                </a:lnTo>
                <a:cubicBezTo>
                  <a:pt x="5645901" y="929100"/>
                  <a:pt x="6085370" y="2116944"/>
                  <a:pt x="6085370" y="3429000"/>
                </a:cubicBezTo>
                <a:cubicBezTo>
                  <a:pt x="6085370" y="4741056"/>
                  <a:pt x="5645901" y="5928900"/>
                  <a:pt x="4935375" y="6788730"/>
                </a:cubicBezTo>
                <a:lnTo>
                  <a:pt x="4875335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D1D6A9-A7E6-E6EB-EDA2-B0FB4ADB96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913" y="859536"/>
            <a:ext cx="4832802" cy="1243584"/>
          </a:xfrm>
        </p:spPr>
        <p:txBody>
          <a:bodyPr>
            <a:normAutofit/>
          </a:bodyPr>
          <a:lstStyle/>
          <a:p>
            <a:r>
              <a:rPr lang="en-US" sz="3400"/>
              <a:t>Measuring Activation Success</a:t>
            </a:r>
          </a:p>
        </p:txBody>
      </p:sp>
      <p:sp>
        <p:nvSpPr>
          <p:cNvPr id="9272" name="Rectangle 9271">
            <a:extLst>
              <a:ext uri="{FF2B5EF4-FFF2-40B4-BE49-F238E27FC236}">
                <a16:creationId xmlns:a16="http://schemas.microsoft.com/office/drawing/2014/main" id="{75C56826-D4E5-42ED-8529-079651CB30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152144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273" name="Rectangle 9272">
            <a:extLst>
              <a:ext uri="{FF2B5EF4-FFF2-40B4-BE49-F238E27FC236}">
                <a16:creationId xmlns:a16="http://schemas.microsoft.com/office/drawing/2014/main" id="{82095FCE-EF05-4443-B97A-85DEE3A5CA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185062"/>
            <a:ext cx="498348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583B11-A1F1-F50A-3E92-73D8DC6ED2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8912" y="2512611"/>
            <a:ext cx="4832803" cy="3664351"/>
          </a:xfrm>
        </p:spPr>
        <p:txBody>
          <a:bodyPr>
            <a:normAutofit/>
          </a:bodyPr>
          <a:lstStyle/>
          <a:p>
            <a:r>
              <a:rPr lang="en-US" sz="1800" dirty="0"/>
              <a:t>Key metrics: Sales data, engagement metrics, brand awareness</a:t>
            </a:r>
          </a:p>
          <a:p>
            <a:r>
              <a:rPr lang="en-US" sz="1800" dirty="0"/>
              <a:t>Tracking social media mentions, website traffic, online interactions</a:t>
            </a:r>
          </a:p>
          <a:p>
            <a:r>
              <a:rPr lang="en-US" sz="1800" dirty="0"/>
              <a:t>Surveys analysis to assess brand image shifts</a:t>
            </a:r>
          </a:p>
          <a:p>
            <a:r>
              <a:rPr lang="en-US" sz="1800" dirty="0"/>
              <a:t>Annual tracking to understand consumer benefits within the first year</a:t>
            </a:r>
          </a:p>
          <a:p>
            <a:r>
              <a:rPr lang="en-US" sz="1800" dirty="0"/>
              <a:t>Continuous evaluation of metrics to ensure long-term success</a:t>
            </a:r>
          </a:p>
          <a:p>
            <a:endParaRPr lang="en-US" sz="1800" dirty="0"/>
          </a:p>
        </p:txBody>
      </p:sp>
      <p:pic>
        <p:nvPicPr>
          <p:cNvPr id="9220" name="Picture 4" descr="The World is Paying Close Attention To Women's Sports, and Brand Sponsors  Should Be Too">
            <a:extLst>
              <a:ext uri="{FF2B5EF4-FFF2-40B4-BE49-F238E27FC236}">
                <a16:creationId xmlns:a16="http://schemas.microsoft.com/office/drawing/2014/main" id="{F2B89974-63B1-98C9-B844-F6B4F02B04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7368" y="534654"/>
            <a:ext cx="5135719" cy="2709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2" name="Picture 6" descr="Women's Sports Are On The Rise, Creating Game-Changing Opportunities for  Advertisers - VideoNuze">
            <a:extLst>
              <a:ext uri="{FF2B5EF4-FFF2-40B4-BE49-F238E27FC236}">
                <a16:creationId xmlns:a16="http://schemas.microsoft.com/office/drawing/2014/main" id="{E09A732B-3D71-F044-DE32-7B1D32D525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617368" y="4132956"/>
            <a:ext cx="5135719" cy="1335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8518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7335</TotalTime>
  <Words>593</Words>
  <Application>Microsoft Macintosh PowerPoint</Application>
  <PresentationFormat>Widescreen</PresentationFormat>
  <Paragraphs>68</Paragraphs>
  <Slides>8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Aptos</vt:lpstr>
      <vt:lpstr>Aptos Display</vt:lpstr>
      <vt:lpstr>Arial</vt:lpstr>
      <vt:lpstr>Calibri</vt:lpstr>
      <vt:lpstr>Google Sans</vt:lpstr>
      <vt:lpstr>Times New Roman</vt:lpstr>
      <vt:lpstr>Office Theme</vt:lpstr>
      <vt:lpstr>Strategic Partnership: Jordan Brand &amp; USWNT</vt:lpstr>
      <vt:lpstr>Introduction:</vt:lpstr>
      <vt:lpstr>Positioning Jordan Brand with USWNT</vt:lpstr>
      <vt:lpstr>Capturing the Spirit</vt:lpstr>
      <vt:lpstr>Leveraging Existing Partnerships</vt:lpstr>
      <vt:lpstr>Targeting Future Collaborations</vt:lpstr>
      <vt:lpstr>Engaging Consumers</vt:lpstr>
      <vt:lpstr>Measuring Activation Success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Strategic Partnership: Jordan Brand &amp; USWNT</dc:title>
  <dc:creator>Logan Wright</dc:creator>
  <cp:lastModifiedBy>Logan Wright</cp:lastModifiedBy>
  <cp:revision>10</cp:revision>
  <dcterms:created xsi:type="dcterms:W3CDTF">2024-06-15T15:59:20Z</dcterms:created>
  <dcterms:modified xsi:type="dcterms:W3CDTF">2024-06-20T18:14:37Z</dcterms:modified>
</cp:coreProperties>
</file>

<file path=docProps/thumbnail.jpeg>
</file>